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20" d="100"/>
          <a:sy n="20" d="100"/>
        </p:scale>
        <p:origin x="1090" y="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4/10/2019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2.png"/><Relationship Id="rId21" Type="http://schemas.microsoft.com/office/2007/relationships/hdphoto" Target="../media/hdphoto6.wdp"/><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5"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image" Target="../media/image13.png"/><Relationship Id="rId29"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png"/><Relationship Id="rId24" Type="http://schemas.openxmlformats.org/officeDocument/2006/relationships/image" Target="../media/image16.png"/><Relationship Id="rId5" Type="http://schemas.openxmlformats.org/officeDocument/2006/relationships/image" Target="../media/image3.png"/><Relationship Id="rId15" Type="http://schemas.microsoft.com/office/2007/relationships/hdphoto" Target="../media/hdphoto4.wdp"/><Relationship Id="rId23" Type="http://schemas.openxmlformats.org/officeDocument/2006/relationships/image" Target="../media/image15.jpg"/><Relationship Id="rId28" Type="http://schemas.openxmlformats.org/officeDocument/2006/relationships/image" Target="../media/image18.png"/><Relationship Id="rId10" Type="http://schemas.openxmlformats.org/officeDocument/2006/relationships/image" Target="../media/image50.png"/><Relationship Id="rId19" Type="http://schemas.microsoft.com/office/2007/relationships/hdphoto" Target="../media/hdphoto5.wdp"/><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9.png"/><Relationship Id="rId22" Type="http://schemas.openxmlformats.org/officeDocument/2006/relationships/image" Target="../media/image14.jpg"/><Relationship Id="rId27" Type="http://schemas.microsoft.com/office/2007/relationships/hdphoto" Target="../media/hdphoto8.wdp"/><Relationship Id="rId30"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6.png"/><Relationship Id="rId18" Type="http://schemas.microsoft.com/office/2007/relationships/hdphoto" Target="../media/hdphoto9.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27.png"/><Relationship Id="rId17" Type="http://schemas.openxmlformats.org/officeDocument/2006/relationships/image" Target="../media/image18.png"/><Relationship Id="rId2" Type="http://schemas.openxmlformats.org/officeDocument/2006/relationships/image" Target="../media/image20.jpeg"/><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7.png"/><Relationship Id="rId10" Type="http://schemas.microsoft.com/office/2007/relationships/hdphoto" Target="../media/hdphoto10.wdp"/><Relationship Id="rId19"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3.jpeg"/><Relationship Id="rId3" Type="http://schemas.openxmlformats.org/officeDocument/2006/relationships/image" Target="../media/image30.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jpeg"/><Relationship Id="rId25" Type="http://schemas.openxmlformats.org/officeDocument/2006/relationships/image" Target="../media/image52.png"/><Relationship Id="rId2" Type="http://schemas.openxmlformats.org/officeDocument/2006/relationships/image" Target="../media/image29.png"/><Relationship Id="rId16" Type="http://schemas.openxmlformats.org/officeDocument/2006/relationships/image" Target="../media/image42.jpe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1.png"/><Relationship Id="rId5" Type="http://schemas.openxmlformats.org/officeDocument/2006/relationships/image" Target="../media/image3.png"/><Relationship Id="rId15" Type="http://schemas.openxmlformats.org/officeDocument/2006/relationships/image" Target="../media/image41.jpeg"/><Relationship Id="rId23" Type="http://schemas.openxmlformats.org/officeDocument/2006/relationships/image" Target="../media/image49.png"/><Relationship Id="rId28" Type="http://schemas.openxmlformats.org/officeDocument/2006/relationships/image" Target="../media/image55.png"/><Relationship Id="rId10" Type="http://schemas.openxmlformats.org/officeDocument/2006/relationships/image" Target="../media/image36.png"/><Relationship Id="rId19" Type="http://schemas.openxmlformats.org/officeDocument/2006/relationships/image" Target="../media/image45.jp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jpg"/><Relationship Id="rId22" Type="http://schemas.openxmlformats.org/officeDocument/2006/relationships/image" Target="../media/image48.PNG"/><Relationship Id="rId2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7" name="TextBox 26"/>
              <p:cNvSpPr txBox="1"/>
              <p:nvPr/>
            </p:nvSpPr>
            <p:spPr>
              <a:xfrm>
                <a:off x="789561" y="8227773"/>
                <a:ext cx="12519237" cy="5476756"/>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Polarization constant 	                    K = Thermal Equilibrium Coefficient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hyperbolic function   </a:t>
                </a:r>
              </a:p>
              <a:p>
                <a:r>
                  <a:rPr lang="en-US" sz="2800" dirty="0">
                    <a:latin typeface="Times New Roman" panose="02020603050405020304" pitchFamily="18" charset="0"/>
                    <a:cs typeface="Times New Roman" panose="02020603050405020304" pitchFamily="18" charset="0"/>
                  </a:rPr>
                  <a:t>        k = Boltzmann Constant </a:t>
                </a:r>
              </a:p>
              <a:p>
                <a:pPr/>
                <a:r>
                  <a:rPr lang="en-US" sz="2800" dirty="0">
                    <a:latin typeface="Times New Roman" panose="02020603050405020304" pitchFamily="18" charset="0"/>
                    <a:cs typeface="Times New Roman" panose="02020603050405020304" pitchFamily="18" charset="0"/>
                  </a:rPr>
                  <a:t>        T = Temperature (Kelvin)	</a:t>
                </a:r>
              </a:p>
              <a:p>
                <a:pPr/>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hyperbolic tangent function used for calculating the Thermal Polarization at Thermal Equilibrium. A Thermal Polarization is recorded with one of four devices in the lab, then with the Thermal Equilibrium Coefficient, equation (ii), we can relate each of the four measurement devices to accurately describe the polarization of our target material. </a:t>
                </a:r>
              </a:p>
            </p:txBody>
          </p:sp>
        </mc:Choice>
        <mc:Fallback>
          <p:sp>
            <p:nvSpPr>
              <p:cNvPr id="27" name="TextBox 26"/>
              <p:cNvSpPr txBox="1">
                <a:spLocks noRot="1" noChangeAspect="1" noMove="1" noResize="1" noEditPoints="1" noAdjustHandles="1" noChangeArrowheads="1" noChangeShapeType="1" noTextEdit="1"/>
              </p:cNvSpPr>
              <p:nvPr/>
            </p:nvSpPr>
            <p:spPr>
              <a:xfrm>
                <a:off x="789561" y="8227773"/>
                <a:ext cx="12519237" cy="5476756"/>
              </a:xfrm>
              <a:prstGeom prst="rect">
                <a:avLst/>
              </a:prstGeom>
              <a:blipFill>
                <a:blip r:embed="rId2"/>
                <a:stretch>
                  <a:fillRect t="-1889" r="-341" b="-2111"/>
                </a:stretch>
              </a:blipFill>
              <a:ln>
                <a:solidFill>
                  <a:schemeClr val="tx1"/>
                </a:solidFill>
              </a:ln>
            </p:spPr>
            <p:txBody>
              <a:bodyPr/>
              <a:lstStyle/>
              <a:p>
                <a:r>
                  <a:rPr lang="en-US">
                    <a:noFill/>
                  </a:rPr>
                  <a:t> </a:t>
                </a:r>
              </a:p>
            </p:txBody>
          </p:sp>
        </mc:Fallback>
      </mc:AlternateContent>
      <p:sp>
        <p:nvSpPr>
          <p:cNvPr id="5" name="TextBox 4"/>
          <p:cNvSpPr txBox="1"/>
          <p:nvPr/>
        </p:nvSpPr>
        <p:spPr>
          <a:xfrm>
            <a:off x="28898876" y="22294651"/>
            <a:ext cx="14354383" cy="81015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3">
            <a:alphaModFix/>
            <a:biLevel thresh="75000"/>
            <a:extLst>
              <a:ext uri="{BEBA8EAE-BF5A-486C-A8C5-ECC9F3942E4B}">
                <a14:imgProps xmlns:a14="http://schemas.microsoft.com/office/drawing/2010/main">
                  <a14:imgLayer r:embed="rId4">
                    <a14:imgEffect>
                      <a14:sharpenSoften amount="50000"/>
                    </a14:imgEffect>
                  </a14:imgLayer>
                </a14:imgProps>
              </a:ext>
            </a:extLst>
          </a:blip>
          <a:srcRect l="4952" t="19924" r="64249" b="22254"/>
          <a:stretch/>
        </p:blipFill>
        <p:spPr>
          <a:xfrm>
            <a:off x="40432383" y="711768"/>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hqprint">
            <a:biLevel thresh="75000"/>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548578" y="1365856"/>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8">
            <a:extLst>
              <a:ext uri="{BEBA8EAE-BF5A-486C-A8C5-ECC9F3942E4B}">
                <a14:imgProps xmlns:a14="http://schemas.microsoft.com/office/drawing/2010/main">
                  <a14:imgLayer r:embed="rId9">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870244" y="7175834"/>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8898877" y="5071627"/>
                <a:ext cx="14354383" cy="101294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manufactures. Allen Bradley Resistors are Negative Temperature Coefficient resistors, meaning they exhibit an exponential increase in resistance in low temperatures.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10129440"/>
              </a:xfrm>
              <a:prstGeom prst="rect">
                <a:avLst/>
              </a:prstGeom>
              <a:blipFill>
                <a:blip r:embed="rId10"/>
                <a:stretch>
                  <a:fillRect l="-509" t="-1022" r="-1273"/>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320611" y="10698508"/>
            <a:ext cx="5510914" cy="4133186"/>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4027786"/>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82237" y="24027786"/>
            <a:ext cx="6400800" cy="4800600"/>
          </a:xfrm>
          <a:prstGeom prst="rect">
            <a:avLst/>
          </a:prstGeom>
          <a:ln>
            <a:solidFill>
              <a:schemeClr val="tx1"/>
            </a:solidFill>
          </a:ln>
        </p:spPr>
      </p:pic>
      <p:sp>
        <p:nvSpPr>
          <p:cNvPr id="8" name="TextBox 7"/>
          <p:cNvSpPr txBox="1"/>
          <p:nvPr/>
        </p:nvSpPr>
        <p:spPr>
          <a:xfrm>
            <a:off x="28898876" y="15499149"/>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dissipation from a top down viewpoint and Figure (ii) shows a side profile. Thermal analysis was done using SOLIDWORKS.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446555"/>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point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9026101"/>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5" name="Picture 3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54668" y="20722985"/>
            <a:ext cx="5361480" cy="4021110"/>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8" cstate="hqprint">
            <a:extLst>
              <a:ext uri="{BEBA8EAE-BF5A-486C-A8C5-ECC9F3942E4B}">
                <a14:imgProps xmlns:a14="http://schemas.microsoft.com/office/drawing/2010/main">
                  <a14:imgLayer r:embed="rId19">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748978" y="29026101"/>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20">
            <a:extLst>
              <a:ext uri="{BEBA8EAE-BF5A-486C-A8C5-ECC9F3942E4B}">
                <a14:imgProps xmlns:a14="http://schemas.microsoft.com/office/drawing/2010/main">
                  <a14:imgLayer r:embed="rId21">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6266398" y="18678509"/>
            <a:ext cx="6796530" cy="3104322"/>
          </a:xfrm>
          <a:prstGeom prst="rect">
            <a:avLst/>
          </a:prstGeom>
          <a:ln>
            <a:solidFill>
              <a:schemeClr val="tx1"/>
            </a:solidFill>
          </a:ln>
        </p:spPr>
      </p:pic>
      <p:pic>
        <p:nvPicPr>
          <p:cNvPr id="14" name="Picture 1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184372" y="18673726"/>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4" cstate="hqprint">
            <a:extLst>
              <a:ext uri="{BEBA8EAE-BF5A-486C-A8C5-ECC9F3942E4B}">
                <a14:imgProps xmlns:a14="http://schemas.microsoft.com/office/drawing/2010/main">
                  <a14:imgLayer r:embed="rId25">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6" cstate="hqprint">
            <a:extLst>
              <a:ext uri="{BEBA8EAE-BF5A-486C-A8C5-ECC9F3942E4B}">
                <a14:imgProps xmlns:a14="http://schemas.microsoft.com/office/drawing/2010/main">
                  <a14:imgLayer r:embed="rId27">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381383" y="26364758"/>
            <a:ext cx="2770280" cy="37133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7792931" y="26172615"/>
            <a:ext cx="4126148" cy="5530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9561" y="21074249"/>
            <a:ext cx="12835164" cy="1938992"/>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r>
              <a:rPr lang="en-US" sz="4000" dirty="0"/>
              <a:t> </a:t>
            </a:r>
          </a:p>
        </p:txBody>
      </p:sp>
      <p:sp>
        <p:nvSpPr>
          <p:cNvPr id="25" name="TextBox 24"/>
          <p:cNvSpPr txBox="1"/>
          <p:nvPr/>
        </p:nvSpPr>
        <p:spPr>
          <a:xfrm>
            <a:off x="92748" y="20763314"/>
            <a:ext cx="12519237"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 </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the Polarized Target Lab was to test polarizable proton rich target material for use in our DNP polarizer (as seen on the left). Secondly, to implement a system to vaporized liquid helium venting from the fridge space (as seen on the right). A deconstruction of the DNP polarizer is seen below. </a:t>
            </a:r>
          </a:p>
        </p:txBody>
      </p:sp>
      <p:sp>
        <p:nvSpPr>
          <p:cNvPr id="31" name="TextBox 30"/>
          <p:cNvSpPr txBox="1"/>
          <p:nvPr/>
        </p:nvSpPr>
        <p:spPr>
          <a:xfrm>
            <a:off x="13624724" y="5713011"/>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1"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5" y="14016961"/>
            <a:ext cx="12373031" cy="1138773"/>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r>
              <a:rPr lang="en-US" sz="2800" dirty="0"/>
              <a:t>Post cooldown an analysis of our target </a:t>
            </a:r>
            <a:r>
              <a:rPr lang="en-US" sz="2800"/>
              <a:t>polarization was done</a:t>
            </a:r>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422120" y="16442593"/>
            <a:ext cx="4483880" cy="4510179"/>
          </a:xfrm>
          <a:prstGeom prst="rect">
            <a:avLst/>
          </a:prstGeom>
          <a:ln>
            <a:solidFill>
              <a:schemeClr val="tx1"/>
            </a:solidFill>
          </a:ln>
        </p:spPr>
      </p:pic>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map&#10;&#10;Description automatically generated">
            <a:extLst>
              <a:ext uri="{FF2B5EF4-FFF2-40B4-BE49-F238E27FC236}">
                <a16:creationId xmlns:a16="http://schemas.microsoft.com/office/drawing/2014/main" id="{DCEEF608-35D0-4E26-971A-D87812E6AAA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74195" y="12225538"/>
            <a:ext cx="4054191" cy="3970364"/>
          </a:xfrm>
          <a:prstGeom prst="rect">
            <a:avLst/>
          </a:prstGeom>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6347</TotalTime>
  <Words>1610</Words>
  <Application>Microsoft Office PowerPoint</Application>
  <PresentationFormat>Custom</PresentationFormat>
  <Paragraphs>191</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96</cp:revision>
  <dcterms:created xsi:type="dcterms:W3CDTF">2019-03-12T18:14:39Z</dcterms:created>
  <dcterms:modified xsi:type="dcterms:W3CDTF">2019-04-11T03:40:36Z</dcterms:modified>
</cp:coreProperties>
</file>